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" pitchFamily="2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</p:embeddedFont>
    <p:embeddedFont>
      <p:font typeface="Montserrat Medium" panose="00000600000000000000" pitchFamily="2" charset="0"/>
      <p:regular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Raleway Bold" charset="0"/>
      <p:regular r:id="rId32"/>
    </p:embeddedFont>
    <p:embeddedFont>
      <p:font typeface="Raleway Medium" pitchFamily="2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7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38.sv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23.sv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05207" y="682599"/>
            <a:ext cx="9404563" cy="94045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73139" y="1450531"/>
            <a:ext cx="7868699" cy="786869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2509" y="3503495"/>
            <a:ext cx="1030630" cy="10306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483810" y="4968113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50958" y="6480769"/>
            <a:ext cx="478436" cy="837524"/>
          </a:xfrm>
          <a:custGeom>
            <a:avLst/>
            <a:gdLst/>
            <a:ahLst/>
            <a:cxnLst/>
            <a:rect l="l" t="t" r="r" b="b"/>
            <a:pathLst>
              <a:path w="478436" h="837524">
                <a:moveTo>
                  <a:pt x="0" y="0"/>
                </a:moveTo>
                <a:lnTo>
                  <a:pt x="478436" y="0"/>
                </a:lnTo>
                <a:lnTo>
                  <a:pt x="478436" y="837525"/>
                </a:lnTo>
                <a:lnTo>
                  <a:pt x="0" y="83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1089630"/>
            <a:ext cx="7447788" cy="8229600"/>
          </a:xfrm>
          <a:custGeom>
            <a:avLst/>
            <a:gdLst/>
            <a:ahLst/>
            <a:cxnLst/>
            <a:rect l="l" t="t" r="r" b="b"/>
            <a:pathLst>
              <a:path w="7447788" h="8229600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854" y="2933745"/>
            <a:ext cx="8523146" cy="203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99"/>
              </a:lnSpc>
            </a:pPr>
            <a:r>
              <a:rPr lang="en-US" sz="14857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REMOTE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7660" y="5196713"/>
            <a:ext cx="9436102" cy="229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13"/>
              </a:lnSpc>
            </a:pPr>
            <a:r>
              <a:rPr lang="en-US" sz="16583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CONTROL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5868" y="8547356"/>
            <a:ext cx="891977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b="1">
                <a:solidFill>
                  <a:srgbClr val="1F237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PESENTED TO: prof. Alaa Hamdy</a:t>
            </a:r>
          </a:p>
          <a:p>
            <a:pPr algn="ctr">
              <a:lnSpc>
                <a:spcPts val="3150"/>
              </a:lnSpc>
            </a:pPr>
            <a:endParaRPr lang="en-US" sz="3000" b="1">
              <a:solidFill>
                <a:srgbClr val="1F237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50"/>
              </a:lnSpc>
            </a:pPr>
            <a:endParaRPr lang="en-US" sz="3000" b="1">
              <a:solidFill>
                <a:srgbClr val="1F237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50"/>
              </a:lnSpc>
            </a:pPr>
            <a:endParaRPr lang="en-US" sz="3000" b="1">
              <a:solidFill>
                <a:srgbClr val="1F237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150"/>
              </a:lnSpc>
            </a:pPr>
            <a:endParaRPr lang="en-US" sz="3000" b="1">
              <a:solidFill>
                <a:srgbClr val="1F2374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99546" y="385236"/>
            <a:ext cx="20887092" cy="1789680"/>
            <a:chOff x="0" y="0"/>
            <a:chExt cx="5501127" cy="4713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01127" cy="471356"/>
            </a:xfrm>
            <a:custGeom>
              <a:avLst/>
              <a:gdLst/>
              <a:ahLst/>
              <a:cxnLst/>
              <a:rect l="l" t="t" r="r" b="b"/>
              <a:pathLst>
                <a:path w="5501127" h="471356">
                  <a:moveTo>
                    <a:pt x="18903" y="0"/>
                  </a:moveTo>
                  <a:lnTo>
                    <a:pt x="5482224" y="0"/>
                  </a:lnTo>
                  <a:cubicBezTo>
                    <a:pt x="5492664" y="0"/>
                    <a:pt x="5501127" y="8463"/>
                    <a:pt x="5501127" y="18903"/>
                  </a:cubicBezTo>
                  <a:lnTo>
                    <a:pt x="5501127" y="452453"/>
                  </a:lnTo>
                  <a:cubicBezTo>
                    <a:pt x="5501127" y="457466"/>
                    <a:pt x="5499135" y="462274"/>
                    <a:pt x="5495590" y="465819"/>
                  </a:cubicBezTo>
                  <a:cubicBezTo>
                    <a:pt x="5492045" y="469364"/>
                    <a:pt x="5487237" y="471356"/>
                    <a:pt x="5482224" y="471356"/>
                  </a:cubicBezTo>
                  <a:lnTo>
                    <a:pt x="18903" y="471356"/>
                  </a:lnTo>
                  <a:cubicBezTo>
                    <a:pt x="13890" y="471356"/>
                    <a:pt x="9082" y="469364"/>
                    <a:pt x="5537" y="465819"/>
                  </a:cubicBezTo>
                  <a:cubicBezTo>
                    <a:pt x="1992" y="462274"/>
                    <a:pt x="0" y="457466"/>
                    <a:pt x="0" y="452453"/>
                  </a:cubicBezTo>
                  <a:lnTo>
                    <a:pt x="0" y="18903"/>
                  </a:lnTo>
                  <a:cubicBezTo>
                    <a:pt x="0" y="13890"/>
                    <a:pt x="1992" y="9082"/>
                    <a:pt x="5537" y="5537"/>
                  </a:cubicBezTo>
                  <a:cubicBezTo>
                    <a:pt x="9082" y="1992"/>
                    <a:pt x="13890" y="0"/>
                    <a:pt x="18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01127" cy="509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19466" y="906842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20298" y="677152"/>
            <a:ext cx="15793387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SIMULATION (REMOTE CONTROL)</a:t>
            </a:r>
          </a:p>
        </p:txBody>
      </p:sp>
      <p:sp>
        <p:nvSpPr>
          <p:cNvPr id="8" name="Freeform 8"/>
          <p:cNvSpPr/>
          <p:nvPr/>
        </p:nvSpPr>
        <p:spPr>
          <a:xfrm>
            <a:off x="-1776175" y="-2008268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9418" y="3737952"/>
            <a:ext cx="6287682" cy="5060110"/>
          </a:xfrm>
          <a:custGeom>
            <a:avLst/>
            <a:gdLst/>
            <a:ahLst/>
            <a:cxnLst/>
            <a:rect l="l" t="t" r="r" b="b"/>
            <a:pathLst>
              <a:path w="6287682" h="5060110">
                <a:moveTo>
                  <a:pt x="0" y="0"/>
                </a:moveTo>
                <a:lnTo>
                  <a:pt x="6287682" y="0"/>
                </a:lnTo>
                <a:lnTo>
                  <a:pt x="6287682" y="5060109"/>
                </a:lnTo>
                <a:lnTo>
                  <a:pt x="0" y="5060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961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24582" y="2667610"/>
            <a:ext cx="10650900" cy="61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479" lvl="1" indent="-384739" algn="l">
              <a:lnSpc>
                <a:spcPts val="4989"/>
              </a:lnSpc>
              <a:spcBef>
                <a:spcPct val="0"/>
              </a:spcBef>
              <a:buFont typeface="Arial"/>
              <a:buChar char="•"/>
            </a:pPr>
            <a:r>
              <a:rPr lang="en-US" sz="356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Transmitter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4956" y="2667610"/>
            <a:ext cx="10650900" cy="61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479" lvl="1" indent="-384739" algn="l">
              <a:lnSpc>
                <a:spcPts val="4989"/>
              </a:lnSpc>
              <a:spcBef>
                <a:spcPct val="0"/>
              </a:spcBef>
              <a:buFont typeface="Arial"/>
              <a:buChar char="•"/>
            </a:pPr>
            <a:r>
              <a:rPr lang="en-US" sz="356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Reciever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13" name="Freeform 13"/>
          <p:cNvSpPr/>
          <p:nvPr/>
        </p:nvSpPr>
        <p:spPr>
          <a:xfrm>
            <a:off x="9516991" y="3706548"/>
            <a:ext cx="6449133" cy="5122916"/>
          </a:xfrm>
          <a:custGeom>
            <a:avLst/>
            <a:gdLst/>
            <a:ahLst/>
            <a:cxnLst/>
            <a:rect l="l" t="t" r="r" b="b"/>
            <a:pathLst>
              <a:path w="6449133" h="5122916">
                <a:moveTo>
                  <a:pt x="0" y="0"/>
                </a:moveTo>
                <a:lnTo>
                  <a:pt x="6449133" y="0"/>
                </a:lnTo>
                <a:lnTo>
                  <a:pt x="6449133" y="5122916"/>
                </a:lnTo>
                <a:lnTo>
                  <a:pt x="0" y="51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2229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94810" y="9369243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04450" y="-416385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18083" y="2695483"/>
            <a:ext cx="4416527" cy="5988512"/>
          </a:xfrm>
          <a:custGeom>
            <a:avLst/>
            <a:gdLst/>
            <a:ahLst/>
            <a:cxnLst/>
            <a:rect l="l" t="t" r="r" b="b"/>
            <a:pathLst>
              <a:path w="4416527" h="5988512">
                <a:moveTo>
                  <a:pt x="0" y="0"/>
                </a:moveTo>
                <a:lnTo>
                  <a:pt x="4416528" y="0"/>
                </a:lnTo>
                <a:lnTo>
                  <a:pt x="4416528" y="5988511"/>
                </a:lnTo>
                <a:lnTo>
                  <a:pt x="0" y="59885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51669" y="1022911"/>
            <a:ext cx="11384662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CHALLENGES &amp;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88317" y="2955455"/>
            <a:ext cx="10770983" cy="571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7411" lvl="1" indent="-503706" algn="l">
              <a:lnSpc>
                <a:spcPts val="6532"/>
              </a:lnSpc>
              <a:buFont typeface="Arial"/>
              <a:buChar char="•"/>
            </a:pPr>
            <a:r>
              <a:rPr lang="en-US" sz="4666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Challenge: Synchronizing timing-based signals correctly.</a:t>
            </a:r>
          </a:p>
          <a:p>
            <a:pPr algn="l">
              <a:lnSpc>
                <a:spcPts val="6532"/>
              </a:lnSpc>
            </a:pPr>
            <a:endParaRPr lang="en-US" sz="4666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007411" lvl="1" indent="-503706" algn="l">
              <a:lnSpc>
                <a:spcPts val="6532"/>
              </a:lnSpc>
              <a:buFont typeface="Arial"/>
              <a:buChar char="•"/>
            </a:pPr>
            <a:r>
              <a:rPr lang="en-US" sz="4666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Learned: Arduino I/O, wiring, custom signal encoding/decoding.</a:t>
            </a:r>
          </a:p>
          <a:p>
            <a:pPr algn="l">
              <a:lnSpc>
                <a:spcPts val="6532"/>
              </a:lnSpc>
              <a:spcBef>
                <a:spcPct val="0"/>
              </a:spcBef>
            </a:pPr>
            <a:endParaRPr lang="en-US" sz="4666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63288" y="6350000"/>
            <a:ext cx="2941681" cy="294168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55184" y="6867490"/>
            <a:ext cx="666072" cy="6660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15490" y="6383382"/>
            <a:ext cx="2941681" cy="294168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07327" y="6934253"/>
            <a:ext cx="666072" cy="66607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83030" y="6350000"/>
            <a:ext cx="2941681" cy="29416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74867" y="6900871"/>
            <a:ext cx="666072" cy="66607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0" y="-1559738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3" y="0"/>
                </a:lnTo>
                <a:lnTo>
                  <a:pt x="2921863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41321" y="3022882"/>
            <a:ext cx="19881445" cy="267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578" lvl="1" indent="-412789" algn="just">
              <a:lnSpc>
                <a:spcPts val="5353"/>
              </a:lnSpc>
              <a:buFont typeface="Arial"/>
              <a:buChar char="•"/>
            </a:pPr>
            <a:r>
              <a:rPr lang="en-US" sz="382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Simple remote control system works successfully.</a:t>
            </a:r>
          </a:p>
          <a:p>
            <a:pPr marL="825578" lvl="1" indent="-412789" algn="just">
              <a:lnSpc>
                <a:spcPts val="5353"/>
              </a:lnSpc>
              <a:buFont typeface="Arial"/>
              <a:buChar char="•"/>
            </a:pPr>
            <a:r>
              <a:rPr lang="en-US" sz="382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Can be expanded to control other devices.</a:t>
            </a:r>
          </a:p>
          <a:p>
            <a:pPr marL="825578" lvl="1" indent="-412789" algn="just">
              <a:lnSpc>
                <a:spcPts val="5353"/>
              </a:lnSpc>
              <a:spcBef>
                <a:spcPct val="0"/>
              </a:spcBef>
              <a:buFont typeface="Arial"/>
              <a:buChar char="•"/>
            </a:pPr>
            <a:r>
              <a:rPr lang="en-US" sz="3823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Demonstrates basic embedded communication concepts.</a:t>
            </a:r>
          </a:p>
          <a:p>
            <a:pPr algn="just">
              <a:lnSpc>
                <a:spcPts val="5353"/>
              </a:lnSpc>
              <a:spcBef>
                <a:spcPct val="0"/>
              </a:spcBef>
            </a:pPr>
            <a:endParaRPr lang="en-US" sz="3823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6693888" y="3244430"/>
            <a:ext cx="2921863" cy="5522421"/>
          </a:xfrm>
          <a:custGeom>
            <a:avLst/>
            <a:gdLst/>
            <a:ahLst/>
            <a:cxnLst/>
            <a:rect l="l" t="t" r="r" b="b"/>
            <a:pathLst>
              <a:path w="2921863" h="5522421">
                <a:moveTo>
                  <a:pt x="0" y="0"/>
                </a:moveTo>
                <a:lnTo>
                  <a:pt x="2921862" y="0"/>
                </a:lnTo>
                <a:lnTo>
                  <a:pt x="2921862" y="5522421"/>
                </a:lnTo>
                <a:lnTo>
                  <a:pt x="0" y="5522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531068" y="6635371"/>
            <a:ext cx="2206121" cy="2437703"/>
          </a:xfrm>
          <a:custGeom>
            <a:avLst/>
            <a:gdLst/>
            <a:ahLst/>
            <a:cxnLst/>
            <a:rect l="l" t="t" r="r" b="b"/>
            <a:pathLst>
              <a:path w="2206121" h="2437703">
                <a:moveTo>
                  <a:pt x="0" y="0"/>
                </a:moveTo>
                <a:lnTo>
                  <a:pt x="2206122" y="0"/>
                </a:lnTo>
                <a:lnTo>
                  <a:pt x="2206122" y="2437703"/>
                </a:lnTo>
                <a:lnTo>
                  <a:pt x="0" y="2437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46380" y="6502591"/>
            <a:ext cx="1279901" cy="2636501"/>
          </a:xfrm>
          <a:custGeom>
            <a:avLst/>
            <a:gdLst/>
            <a:ahLst/>
            <a:cxnLst/>
            <a:rect l="l" t="t" r="r" b="b"/>
            <a:pathLst>
              <a:path w="1279901" h="2636501">
                <a:moveTo>
                  <a:pt x="0" y="0"/>
                </a:moveTo>
                <a:lnTo>
                  <a:pt x="1279901" y="0"/>
                </a:lnTo>
                <a:lnTo>
                  <a:pt x="1279901" y="2636500"/>
                </a:lnTo>
                <a:lnTo>
                  <a:pt x="0" y="2636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973560" y="6934253"/>
            <a:ext cx="1503938" cy="2110117"/>
          </a:xfrm>
          <a:custGeom>
            <a:avLst/>
            <a:gdLst/>
            <a:ahLst/>
            <a:cxnLst/>
            <a:rect l="l" t="t" r="r" b="b"/>
            <a:pathLst>
              <a:path w="1503938" h="2110117">
                <a:moveTo>
                  <a:pt x="0" y="0"/>
                </a:moveTo>
                <a:lnTo>
                  <a:pt x="1503939" y="0"/>
                </a:lnTo>
                <a:lnTo>
                  <a:pt x="1503939" y="2110117"/>
                </a:lnTo>
                <a:lnTo>
                  <a:pt x="0" y="2110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276007" y="1344347"/>
            <a:ext cx="13735987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53977" y="527163"/>
            <a:ext cx="9404563" cy="94045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247" y="3686394"/>
            <a:ext cx="9047753" cy="3086100"/>
            <a:chOff x="0" y="0"/>
            <a:chExt cx="2382947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2947" cy="812800"/>
            </a:xfrm>
            <a:custGeom>
              <a:avLst/>
              <a:gdLst/>
              <a:ahLst/>
              <a:cxnLst/>
              <a:rect l="l" t="t" r="r" b="b"/>
              <a:pathLst>
                <a:path w="2382947" h="812800">
                  <a:moveTo>
                    <a:pt x="0" y="0"/>
                  </a:moveTo>
                  <a:lnTo>
                    <a:pt x="2382947" y="0"/>
                  </a:lnTo>
                  <a:lnTo>
                    <a:pt x="238294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F237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8294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6888543" y="3686394"/>
            <a:ext cx="9047753" cy="3086100"/>
            <a:chOff x="0" y="0"/>
            <a:chExt cx="2382947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82947" cy="812800"/>
            </a:xfrm>
            <a:custGeom>
              <a:avLst/>
              <a:gdLst/>
              <a:ahLst/>
              <a:cxnLst/>
              <a:rect l="l" t="t" r="r" b="b"/>
              <a:pathLst>
                <a:path w="2382947" h="812800">
                  <a:moveTo>
                    <a:pt x="0" y="0"/>
                  </a:moveTo>
                  <a:lnTo>
                    <a:pt x="2382947" y="0"/>
                  </a:lnTo>
                  <a:lnTo>
                    <a:pt x="238294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445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8294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3995708"/>
            <a:ext cx="625060" cy="625060"/>
          </a:xfrm>
          <a:custGeom>
            <a:avLst/>
            <a:gdLst/>
            <a:ahLst/>
            <a:cxnLst/>
            <a:rect l="l" t="t" r="r" b="b"/>
            <a:pathLst>
              <a:path w="625060" h="625060">
                <a:moveTo>
                  <a:pt x="0" y="0"/>
                </a:moveTo>
                <a:lnTo>
                  <a:pt x="625060" y="0"/>
                </a:lnTo>
                <a:lnTo>
                  <a:pt x="625060" y="625061"/>
                </a:lnTo>
                <a:lnTo>
                  <a:pt x="0" y="625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5837249"/>
            <a:ext cx="625060" cy="625060"/>
          </a:xfrm>
          <a:custGeom>
            <a:avLst/>
            <a:gdLst/>
            <a:ahLst/>
            <a:cxnLst/>
            <a:rect l="l" t="t" r="r" b="b"/>
            <a:pathLst>
              <a:path w="625060" h="625060">
                <a:moveTo>
                  <a:pt x="0" y="0"/>
                </a:moveTo>
                <a:lnTo>
                  <a:pt x="625060" y="0"/>
                </a:lnTo>
                <a:lnTo>
                  <a:pt x="625060" y="625061"/>
                </a:lnTo>
                <a:lnTo>
                  <a:pt x="0" y="625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4916914"/>
            <a:ext cx="625060" cy="625060"/>
          </a:xfrm>
          <a:custGeom>
            <a:avLst/>
            <a:gdLst/>
            <a:ahLst/>
            <a:cxnLst/>
            <a:rect l="l" t="t" r="r" b="b"/>
            <a:pathLst>
              <a:path w="625060" h="625060">
                <a:moveTo>
                  <a:pt x="0" y="0"/>
                </a:moveTo>
                <a:lnTo>
                  <a:pt x="625060" y="0"/>
                </a:lnTo>
                <a:lnTo>
                  <a:pt x="625060" y="625060"/>
                </a:lnTo>
                <a:lnTo>
                  <a:pt x="0" y="625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90789" y="2767168"/>
            <a:ext cx="8995563" cy="214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4"/>
              </a:lnSpc>
            </a:pPr>
            <a:r>
              <a:rPr lang="en-US" sz="1568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19489" y="5410419"/>
            <a:ext cx="6968511" cy="168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59"/>
              </a:lnSpc>
            </a:pPr>
            <a:r>
              <a:rPr lang="en-US" sz="12247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24325" y="4082813"/>
            <a:ext cx="269763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Any Questions 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24325" y="4999785"/>
            <a:ext cx="561847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Nouran</a:t>
            </a:r>
            <a:r>
              <a:rPr lang="en-US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Hassan  2022/00062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4325" y="5917360"/>
            <a:ext cx="64196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Roaa Khaled       2022/05885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47727" y="-107750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24567" y="3676282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789108" y="212384"/>
            <a:ext cx="9404563" cy="94045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57040" y="980316"/>
            <a:ext cx="7868699" cy="78686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409" y="3033280"/>
            <a:ext cx="1030630" cy="10306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23617" y="1752264"/>
            <a:ext cx="503422" cy="572070"/>
          </a:xfrm>
          <a:custGeom>
            <a:avLst/>
            <a:gdLst/>
            <a:ahLst/>
            <a:cxnLst/>
            <a:rect l="l" t="t" r="r" b="b"/>
            <a:pathLst>
              <a:path w="503422" h="572070">
                <a:moveTo>
                  <a:pt x="0" y="0"/>
                </a:moveTo>
                <a:lnTo>
                  <a:pt x="503422" y="0"/>
                </a:lnTo>
                <a:lnTo>
                  <a:pt x="503422" y="572071"/>
                </a:lnTo>
                <a:lnTo>
                  <a:pt x="0" y="572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3617" y="9237186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72415" y="980316"/>
            <a:ext cx="5694990" cy="7240292"/>
          </a:xfrm>
          <a:custGeom>
            <a:avLst/>
            <a:gdLst/>
            <a:ahLst/>
            <a:cxnLst/>
            <a:rect l="l" t="t" r="r" b="b"/>
            <a:pathLst>
              <a:path w="5694990" h="7240292">
                <a:moveTo>
                  <a:pt x="0" y="0"/>
                </a:moveTo>
                <a:lnTo>
                  <a:pt x="5694990" y="0"/>
                </a:lnTo>
                <a:lnTo>
                  <a:pt x="5694990" y="7240291"/>
                </a:lnTo>
                <a:lnTo>
                  <a:pt x="0" y="72402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23617" y="3042079"/>
            <a:ext cx="7355471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5698" y="1857642"/>
            <a:ext cx="27721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studio shodwe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1602" y="4751318"/>
            <a:ext cx="10446373" cy="465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884" lvl="1" indent="-355942" algn="l">
              <a:lnSpc>
                <a:spcPts val="4616"/>
              </a:lnSpc>
              <a:buFont typeface="Arial"/>
              <a:buChar char="•"/>
            </a:pPr>
            <a:r>
              <a:rPr lang="en-US" sz="329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Design a simple IR remote control system using Arduino</a:t>
            </a:r>
          </a:p>
          <a:p>
            <a:pPr algn="l">
              <a:lnSpc>
                <a:spcPts val="4616"/>
              </a:lnSpc>
            </a:pPr>
            <a:endParaRPr lang="en-US" sz="329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711884" lvl="1" indent="-355942" algn="l">
              <a:lnSpc>
                <a:spcPts val="4616"/>
              </a:lnSpc>
              <a:buFont typeface="Arial"/>
              <a:buChar char="•"/>
            </a:pPr>
            <a:r>
              <a:rPr lang="en-US" sz="329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Send unique commands for each button</a:t>
            </a:r>
          </a:p>
          <a:p>
            <a:pPr algn="l">
              <a:lnSpc>
                <a:spcPts val="4616"/>
              </a:lnSpc>
            </a:pPr>
            <a:endParaRPr lang="en-US" sz="329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711884" lvl="1" indent="-355942" algn="l">
              <a:lnSpc>
                <a:spcPts val="4616"/>
              </a:lnSpc>
              <a:spcBef>
                <a:spcPct val="0"/>
              </a:spcBef>
              <a:buFont typeface="Arial"/>
              <a:buChar char="•"/>
            </a:pPr>
            <a:r>
              <a:rPr lang="en-US" sz="3297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Key idea:</a:t>
            </a:r>
            <a:r>
              <a:rPr lang="en-US" sz="329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Using IR communication to control devices wirelessly.</a:t>
            </a:r>
          </a:p>
          <a:p>
            <a:pPr algn="l">
              <a:lnSpc>
                <a:spcPts val="4616"/>
              </a:lnSpc>
              <a:spcBef>
                <a:spcPct val="0"/>
              </a:spcBef>
            </a:pPr>
            <a:endParaRPr lang="en-US" sz="329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05199" y="584262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19466" y="906842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58280" y="1171575"/>
            <a:ext cx="12248521" cy="265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COMPONENTS (TRANSMITTER SIDE)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770" y="4191362"/>
            <a:ext cx="15125728" cy="506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3607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Transmitter side (Remote):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Arduino Uno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 push buttons (B1, B2, B3)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IR LED (Infrared emitter)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Resistors</a:t>
            </a:r>
          </a:p>
          <a:p>
            <a:pPr marL="778837" lvl="1" indent="-389419" algn="l">
              <a:lnSpc>
                <a:spcPts val="5050"/>
              </a:lnSpc>
              <a:buFont typeface="Arial"/>
              <a:buChar char="•"/>
            </a:pPr>
            <a:r>
              <a:rPr lang="en-US" sz="3607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Wires / Breadboard</a:t>
            </a:r>
          </a:p>
          <a:p>
            <a:pPr algn="l">
              <a:lnSpc>
                <a:spcPts val="5050"/>
              </a:lnSpc>
            </a:pPr>
            <a:endParaRPr lang="en-US" sz="360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5050"/>
              </a:lnSpc>
              <a:spcBef>
                <a:spcPct val="0"/>
              </a:spcBef>
            </a:pPr>
            <a:endParaRPr lang="en-US" sz="3607" b="1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755863" y="-366117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84367" y="6275583"/>
            <a:ext cx="6603633" cy="3681846"/>
          </a:xfrm>
          <a:custGeom>
            <a:avLst/>
            <a:gdLst/>
            <a:ahLst/>
            <a:cxnLst/>
            <a:rect l="l" t="t" r="r" b="b"/>
            <a:pathLst>
              <a:path w="6603633" h="3681846">
                <a:moveTo>
                  <a:pt x="0" y="0"/>
                </a:moveTo>
                <a:lnTo>
                  <a:pt x="6603633" y="0"/>
                </a:lnTo>
                <a:lnTo>
                  <a:pt x="6603633" y="3681846"/>
                </a:lnTo>
                <a:lnTo>
                  <a:pt x="0" y="3681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13482" y="4000373"/>
            <a:ext cx="2893320" cy="2388304"/>
          </a:xfrm>
          <a:custGeom>
            <a:avLst/>
            <a:gdLst/>
            <a:ahLst/>
            <a:cxnLst/>
            <a:rect l="l" t="t" r="r" b="b"/>
            <a:pathLst>
              <a:path w="2893320" h="2388304">
                <a:moveTo>
                  <a:pt x="0" y="0"/>
                </a:moveTo>
                <a:lnTo>
                  <a:pt x="2893319" y="0"/>
                </a:lnTo>
                <a:lnTo>
                  <a:pt x="2893319" y="2388304"/>
                </a:lnTo>
                <a:lnTo>
                  <a:pt x="0" y="238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05711" y="4568430"/>
            <a:ext cx="1000543" cy="4114800"/>
          </a:xfrm>
          <a:custGeom>
            <a:avLst/>
            <a:gdLst/>
            <a:ahLst/>
            <a:cxnLst/>
            <a:rect l="l" t="t" r="r" b="b"/>
            <a:pathLst>
              <a:path w="1000543" h="4114800">
                <a:moveTo>
                  <a:pt x="0" y="0"/>
                </a:moveTo>
                <a:lnTo>
                  <a:pt x="1000543" y="0"/>
                </a:lnTo>
                <a:lnTo>
                  <a:pt x="1000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526304" y="7440749"/>
            <a:ext cx="6534148" cy="2516679"/>
          </a:xfrm>
          <a:custGeom>
            <a:avLst/>
            <a:gdLst/>
            <a:ahLst/>
            <a:cxnLst/>
            <a:rect l="l" t="t" r="r" b="b"/>
            <a:pathLst>
              <a:path w="6534148" h="2516679">
                <a:moveTo>
                  <a:pt x="0" y="0"/>
                </a:moveTo>
                <a:lnTo>
                  <a:pt x="6534148" y="0"/>
                </a:lnTo>
                <a:lnTo>
                  <a:pt x="6534148" y="2516680"/>
                </a:lnTo>
                <a:lnTo>
                  <a:pt x="0" y="2516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34" b="-13934"/>
            </a:stretch>
          </a:blipFill>
        </p:spPr>
      </p:sp>
      <p:sp>
        <p:nvSpPr>
          <p:cNvPr id="12" name="Freeform 12"/>
          <p:cNvSpPr/>
          <p:nvPr/>
        </p:nvSpPr>
        <p:spPr>
          <a:xfrm rot="-1440286">
            <a:off x="7660130" y="7268270"/>
            <a:ext cx="1998264" cy="1054084"/>
          </a:xfrm>
          <a:custGeom>
            <a:avLst/>
            <a:gdLst/>
            <a:ahLst/>
            <a:cxnLst/>
            <a:rect l="l" t="t" r="r" b="b"/>
            <a:pathLst>
              <a:path w="1998264" h="1054084">
                <a:moveTo>
                  <a:pt x="0" y="0"/>
                </a:moveTo>
                <a:lnTo>
                  <a:pt x="1998264" y="0"/>
                </a:lnTo>
                <a:lnTo>
                  <a:pt x="1998264" y="1054084"/>
                </a:lnTo>
                <a:lnTo>
                  <a:pt x="0" y="10540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05199" y="584262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19466" y="906842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58280" y="1171575"/>
            <a:ext cx="12248521" cy="265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COMPONENTS</a:t>
            </a:r>
          </a:p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 (RECEIVER SIDE)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25293" y="3933698"/>
            <a:ext cx="16160835" cy="47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5"/>
              </a:lnSpc>
            </a:pPr>
            <a:r>
              <a:rPr lang="en-US" sz="3854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Receiver side: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Arduino Uno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IR Receiver (KY-033)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RGB LED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Resistors</a:t>
            </a:r>
          </a:p>
          <a:p>
            <a:pPr marL="832136" lvl="1" indent="-416068" algn="l">
              <a:lnSpc>
                <a:spcPts val="5395"/>
              </a:lnSpc>
              <a:buFont typeface="Arial"/>
              <a:buChar char="•"/>
            </a:pPr>
            <a:r>
              <a:rPr lang="en-US" sz="385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Wires / Breadboard</a:t>
            </a:r>
          </a:p>
          <a:p>
            <a:pPr algn="l">
              <a:lnSpc>
                <a:spcPts val="5395"/>
              </a:lnSpc>
              <a:spcBef>
                <a:spcPct val="0"/>
              </a:spcBef>
            </a:pPr>
            <a:endParaRPr lang="en-US" sz="3854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755863" y="-366117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84367" y="6275583"/>
            <a:ext cx="6603633" cy="3681846"/>
          </a:xfrm>
          <a:custGeom>
            <a:avLst/>
            <a:gdLst/>
            <a:ahLst/>
            <a:cxnLst/>
            <a:rect l="l" t="t" r="r" b="b"/>
            <a:pathLst>
              <a:path w="6603633" h="3681846">
                <a:moveTo>
                  <a:pt x="0" y="0"/>
                </a:moveTo>
                <a:lnTo>
                  <a:pt x="6603633" y="0"/>
                </a:lnTo>
                <a:lnTo>
                  <a:pt x="6603633" y="3681846"/>
                </a:lnTo>
                <a:lnTo>
                  <a:pt x="0" y="3681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526304" y="7440749"/>
            <a:ext cx="6534148" cy="2516679"/>
          </a:xfrm>
          <a:custGeom>
            <a:avLst/>
            <a:gdLst/>
            <a:ahLst/>
            <a:cxnLst/>
            <a:rect l="l" t="t" r="r" b="b"/>
            <a:pathLst>
              <a:path w="6534148" h="2516679">
                <a:moveTo>
                  <a:pt x="0" y="0"/>
                </a:moveTo>
                <a:lnTo>
                  <a:pt x="6534148" y="0"/>
                </a:lnTo>
                <a:lnTo>
                  <a:pt x="6534148" y="2516680"/>
                </a:lnTo>
                <a:lnTo>
                  <a:pt x="0" y="2516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934" b="-13934"/>
            </a:stretch>
          </a:blipFill>
        </p:spPr>
      </p:sp>
      <p:sp>
        <p:nvSpPr>
          <p:cNvPr id="10" name="Freeform 10"/>
          <p:cNvSpPr/>
          <p:nvPr/>
        </p:nvSpPr>
        <p:spPr>
          <a:xfrm rot="-1440286">
            <a:off x="7589369" y="7955465"/>
            <a:ext cx="2139787" cy="1128738"/>
          </a:xfrm>
          <a:custGeom>
            <a:avLst/>
            <a:gdLst/>
            <a:ahLst/>
            <a:cxnLst/>
            <a:rect l="l" t="t" r="r" b="b"/>
            <a:pathLst>
              <a:path w="2139787" h="1128738">
                <a:moveTo>
                  <a:pt x="0" y="0"/>
                </a:moveTo>
                <a:lnTo>
                  <a:pt x="2139787" y="0"/>
                </a:lnTo>
                <a:lnTo>
                  <a:pt x="2139787" y="1128738"/>
                </a:lnTo>
                <a:lnTo>
                  <a:pt x="0" y="11287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81388">
            <a:off x="12435521" y="1125069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8624150" y="4342124"/>
            <a:ext cx="4411267" cy="4411267"/>
          </a:xfrm>
          <a:custGeom>
            <a:avLst/>
            <a:gdLst/>
            <a:ahLst/>
            <a:cxnLst/>
            <a:rect l="l" t="t" r="r" b="b"/>
            <a:pathLst>
              <a:path w="4411267" h="4411267">
                <a:moveTo>
                  <a:pt x="0" y="0"/>
                </a:moveTo>
                <a:lnTo>
                  <a:pt x="4411267" y="0"/>
                </a:lnTo>
                <a:lnTo>
                  <a:pt x="4411267" y="4411267"/>
                </a:lnTo>
                <a:lnTo>
                  <a:pt x="0" y="44112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7462" y="2353012"/>
            <a:ext cx="6700867" cy="7470139"/>
            <a:chOff x="0" y="0"/>
            <a:chExt cx="960026" cy="1070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10360" y="-5074466"/>
            <a:ext cx="18778525" cy="9696548"/>
          </a:xfrm>
          <a:custGeom>
            <a:avLst/>
            <a:gdLst/>
            <a:ahLst/>
            <a:cxnLst/>
            <a:rect l="l" t="t" r="r" b="b"/>
            <a:pathLst>
              <a:path w="18778525" h="9696548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66985" y="7261682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162559" y="7127335"/>
            <a:ext cx="957589" cy="9575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3667169"/>
            <a:ext cx="4746745" cy="47467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981267"/>
            <a:ext cx="621722" cy="62172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96906" y="7261682"/>
            <a:ext cx="688895" cy="6888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633832" y="9409112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367693" y="8634669"/>
            <a:ext cx="243870" cy="24387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137758" y="1009628"/>
            <a:ext cx="13996219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HOW TRANSMITTER WORKS 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07262" y="2827606"/>
            <a:ext cx="10560903" cy="638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User presses a button on the transmitter.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Arduino reads which button is pressed.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Each button generates a unique pulse duration (time-based signal).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Signal is sent through an output pin.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signal represents a command for the receiver.</a:t>
            </a:r>
          </a:p>
          <a:p>
            <a:pPr marL="719689" lvl="1" indent="-359844" algn="l">
              <a:lnSpc>
                <a:spcPts val="5666"/>
              </a:lnSpc>
              <a:buFont typeface="Arial"/>
              <a:buChar char="•"/>
            </a:pPr>
            <a:r>
              <a:rPr lang="en-US" sz="3333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Timing differences encode the command </a:t>
            </a:r>
          </a:p>
          <a:p>
            <a:pPr algn="l">
              <a:lnSpc>
                <a:spcPts val="5666"/>
              </a:lnSpc>
            </a:pPr>
            <a:endParaRPr lang="en-US" sz="3333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815937" y="2035837"/>
            <a:ext cx="3321821" cy="6842702"/>
          </a:xfrm>
          <a:custGeom>
            <a:avLst/>
            <a:gdLst/>
            <a:ahLst/>
            <a:cxnLst/>
            <a:rect l="l" t="t" r="r" b="b"/>
            <a:pathLst>
              <a:path w="3321821" h="6842702">
                <a:moveTo>
                  <a:pt x="0" y="0"/>
                </a:moveTo>
                <a:lnTo>
                  <a:pt x="3321821" y="0"/>
                </a:lnTo>
                <a:lnTo>
                  <a:pt x="3321821" y="6842702"/>
                </a:lnTo>
                <a:lnTo>
                  <a:pt x="0" y="6842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4069" y="1408431"/>
            <a:ext cx="6700867" cy="7470139"/>
            <a:chOff x="0" y="0"/>
            <a:chExt cx="960026" cy="1070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10360" y="-5074466"/>
            <a:ext cx="18778525" cy="9696548"/>
          </a:xfrm>
          <a:custGeom>
            <a:avLst/>
            <a:gdLst/>
            <a:ahLst/>
            <a:cxnLst/>
            <a:rect l="l" t="t" r="r" b="b"/>
            <a:pathLst>
              <a:path w="18778525" h="9696548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66985" y="7261682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479534" y="5489112"/>
            <a:ext cx="957589" cy="9575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1129" y="2770127"/>
            <a:ext cx="4746745" cy="47467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981267"/>
            <a:ext cx="621722" cy="62172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13881" y="5623459"/>
            <a:ext cx="688895" cy="6888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61129" y="9409112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367693" y="8634669"/>
            <a:ext cx="243870" cy="24387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76878" y="3146882"/>
            <a:ext cx="5115248" cy="4114800"/>
          </a:xfrm>
          <a:custGeom>
            <a:avLst/>
            <a:gdLst/>
            <a:ahLst/>
            <a:cxnLst/>
            <a:rect l="l" t="t" r="r" b="b"/>
            <a:pathLst>
              <a:path w="5115248" h="4114800">
                <a:moveTo>
                  <a:pt x="0" y="0"/>
                </a:moveTo>
                <a:lnTo>
                  <a:pt x="5115248" y="0"/>
                </a:lnTo>
                <a:lnTo>
                  <a:pt x="5115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958329" y="2678409"/>
            <a:ext cx="10654154" cy="485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Receiver Arduino monitors the input pin (sensor).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LOW signal starts timing with </a:t>
            </a:r>
            <a:r>
              <a:rPr lang="en-US" sz="3201" b="1" dirty="0" err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millis</a:t>
            </a:r>
            <a:r>
              <a:rPr lang="en-US" sz="3201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()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Signal duration is calculated in milliseconds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Pulse length compared to timing ranges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Activates the corresponding LED color.</a:t>
            </a:r>
          </a:p>
          <a:p>
            <a:pPr marL="691227" lvl="1" indent="-345614" algn="l">
              <a:lnSpc>
                <a:spcPts val="5506"/>
              </a:lnSpc>
              <a:buFont typeface="Arial"/>
              <a:buChar char="•"/>
            </a:pPr>
            <a:r>
              <a:rPr lang="en-US" sz="3201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Unknown signals are ignored and printed to Serial.</a:t>
            </a:r>
          </a:p>
          <a:p>
            <a:pPr algn="l">
              <a:lnSpc>
                <a:spcPts val="5506"/>
              </a:lnSpc>
            </a:pPr>
            <a:endParaRPr lang="en-US" sz="3201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958329" y="1171553"/>
            <a:ext cx="11733947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HOW RECIEVER WORKS 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34221" y="-446483"/>
            <a:ext cx="9993248" cy="8531735"/>
          </a:xfrm>
          <a:custGeom>
            <a:avLst/>
            <a:gdLst/>
            <a:ahLst/>
            <a:cxnLst/>
            <a:rect l="l" t="t" r="r" b="b"/>
            <a:pathLst>
              <a:path w="9993248" h="8531735">
                <a:moveTo>
                  <a:pt x="0" y="0"/>
                </a:moveTo>
                <a:lnTo>
                  <a:pt x="9993248" y="0"/>
                </a:lnTo>
                <a:lnTo>
                  <a:pt x="9993248" y="8531735"/>
                </a:lnTo>
                <a:lnTo>
                  <a:pt x="0" y="853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8878539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27914" y="0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97802" y="428446"/>
            <a:ext cx="7355471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FLOW DIAGRAM</a:t>
            </a:r>
          </a:p>
        </p:txBody>
      </p:sp>
      <p:sp>
        <p:nvSpPr>
          <p:cNvPr id="7" name="Freeform 7"/>
          <p:cNvSpPr/>
          <p:nvPr/>
        </p:nvSpPr>
        <p:spPr>
          <a:xfrm>
            <a:off x="2829686" y="1771829"/>
            <a:ext cx="12998747" cy="8220484"/>
          </a:xfrm>
          <a:custGeom>
            <a:avLst/>
            <a:gdLst/>
            <a:ahLst/>
            <a:cxnLst/>
            <a:rect l="l" t="t" r="r" b="b"/>
            <a:pathLst>
              <a:path w="12998747" h="8220484">
                <a:moveTo>
                  <a:pt x="0" y="0"/>
                </a:moveTo>
                <a:lnTo>
                  <a:pt x="12998747" y="0"/>
                </a:lnTo>
                <a:lnTo>
                  <a:pt x="12998747" y="8220485"/>
                </a:lnTo>
                <a:lnTo>
                  <a:pt x="0" y="8220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9063" b="-2906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374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3617" y="8660415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9605" y="1771829"/>
            <a:ext cx="2156190" cy="6081561"/>
          </a:xfrm>
          <a:custGeom>
            <a:avLst/>
            <a:gdLst/>
            <a:ahLst/>
            <a:cxnLst/>
            <a:rect l="l" t="t" r="r" b="b"/>
            <a:pathLst>
              <a:path w="2156190" h="6081561">
                <a:moveTo>
                  <a:pt x="0" y="0"/>
                </a:moveTo>
                <a:lnTo>
                  <a:pt x="2156190" y="0"/>
                </a:lnTo>
                <a:lnTo>
                  <a:pt x="2156190" y="6081561"/>
                </a:lnTo>
                <a:lnTo>
                  <a:pt x="0" y="6081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47385"/>
            <a:ext cx="10819593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TRANSMITTER 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6510" y="3484960"/>
            <a:ext cx="15449285" cy="453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Three push buttons are connected to the Arduino.</a:t>
            </a:r>
          </a:p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Each button triggers a different timing-based signal.</a:t>
            </a:r>
          </a:p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Output pin is used to transmit the signal.</a:t>
            </a:r>
          </a:p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Serial messages help verify button presses.</a:t>
            </a:r>
          </a:p>
          <a:p>
            <a:pPr marL="751248" lvl="1" indent="-375624" algn="l">
              <a:lnSpc>
                <a:spcPts val="5984"/>
              </a:lnSpc>
              <a:buFont typeface="Arial"/>
              <a:buChar char="•"/>
            </a:pPr>
            <a:r>
              <a:rPr lang="en-US" sz="3479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System waits until button release before continuing.</a:t>
            </a:r>
          </a:p>
          <a:p>
            <a:pPr algn="l">
              <a:lnSpc>
                <a:spcPts val="5984"/>
              </a:lnSpc>
            </a:pPr>
            <a:endParaRPr lang="en-US" sz="3479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64702" y="7101178"/>
            <a:ext cx="7477784" cy="188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7"/>
              </a:lnSpc>
              <a:spcBef>
                <a:spcPct val="0"/>
              </a:spcBef>
            </a:pPr>
            <a:endParaRPr lang="en-US" sz="3598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037"/>
              </a:lnSpc>
              <a:spcBef>
                <a:spcPct val="0"/>
              </a:spcBef>
            </a:pPr>
            <a:r>
              <a:rPr lang="en-US" sz="3598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5037"/>
              </a:lnSpc>
              <a:spcBef>
                <a:spcPct val="0"/>
              </a:spcBef>
            </a:pPr>
            <a:endParaRPr lang="en-US" sz="3598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3617" y="8660415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441027" y="7791082"/>
            <a:ext cx="1030630" cy="10306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39551" y="2671901"/>
            <a:ext cx="3821213" cy="5634496"/>
          </a:xfrm>
          <a:custGeom>
            <a:avLst/>
            <a:gdLst/>
            <a:ahLst/>
            <a:cxnLst/>
            <a:rect l="l" t="t" r="r" b="b"/>
            <a:pathLst>
              <a:path w="3821213" h="5634496">
                <a:moveTo>
                  <a:pt x="0" y="0"/>
                </a:moveTo>
                <a:lnTo>
                  <a:pt x="3821213" y="0"/>
                </a:lnTo>
                <a:lnTo>
                  <a:pt x="3821213" y="5634496"/>
                </a:lnTo>
                <a:lnTo>
                  <a:pt x="0" y="5634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46144"/>
            <a:ext cx="10819593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RECIEVER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5154" y="2049931"/>
            <a:ext cx="12697120" cy="665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Input pin connected to sensor detects signal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Arduino measures how long signal stays LOW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Duration represents the command from transmitter button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Measured duration compared with predefined timing ranges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Corresponding LED turns on based on decoded command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Serial prints debug messages for verification purposes</a:t>
            </a:r>
          </a:p>
          <a:p>
            <a:pPr marL="730897" lvl="1" indent="-365449" algn="l">
              <a:lnSpc>
                <a:spcPts val="5924"/>
              </a:lnSpc>
              <a:buFont typeface="Arial"/>
              <a:buChar char="•"/>
            </a:pPr>
            <a:r>
              <a:rPr lang="en-US" sz="3385" b="1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Unknown signals are ignored and logged in Serial</a:t>
            </a:r>
          </a:p>
          <a:p>
            <a:pPr algn="l">
              <a:lnSpc>
                <a:spcPts val="5924"/>
              </a:lnSpc>
            </a:pPr>
            <a:endParaRPr lang="en-US" sz="3385" b="1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370</Words>
  <Application>Microsoft Office PowerPoint</Application>
  <PresentationFormat>Custom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Calibri</vt:lpstr>
      <vt:lpstr>Montserrat</vt:lpstr>
      <vt:lpstr>Canva Sans Bold</vt:lpstr>
      <vt:lpstr>Raleway</vt:lpstr>
      <vt:lpstr>Montserrat Medium</vt:lpstr>
      <vt:lpstr>Montserrat Bold</vt:lpstr>
      <vt:lpstr>Anton</vt:lpstr>
      <vt:lpstr>Arial</vt:lpstr>
      <vt:lpstr>Raleway Bold</vt:lpstr>
      <vt:lpstr>Raleway Medium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Pink Minimalist Modern Digital Evolution Computer Presentation</dc:title>
  <cp:lastModifiedBy>rkhaledx@gmail.com</cp:lastModifiedBy>
  <cp:revision>4</cp:revision>
  <dcterms:created xsi:type="dcterms:W3CDTF">2006-08-16T00:00:00Z</dcterms:created>
  <dcterms:modified xsi:type="dcterms:W3CDTF">2025-12-20T11:00:37Z</dcterms:modified>
  <dc:identifier>DAG7I7uW03Q</dc:identifier>
</cp:coreProperties>
</file>